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302" r:id="rId2"/>
    <p:sldId id="273" r:id="rId3"/>
    <p:sldId id="289" r:id="rId4"/>
    <p:sldId id="281" r:id="rId5"/>
    <p:sldId id="275" r:id="rId6"/>
    <p:sldId id="284" r:id="rId7"/>
    <p:sldId id="274" r:id="rId8"/>
    <p:sldId id="290" r:id="rId9"/>
    <p:sldId id="277" r:id="rId10"/>
    <p:sldId id="278" r:id="rId11"/>
    <p:sldId id="280" r:id="rId12"/>
    <p:sldId id="283" r:id="rId13"/>
    <p:sldId id="279" r:id="rId14"/>
    <p:sldId id="285" r:id="rId15"/>
    <p:sldId id="282" r:id="rId16"/>
    <p:sldId id="286" r:id="rId17"/>
    <p:sldId id="288" r:id="rId18"/>
    <p:sldId id="29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4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2263" y="5676138"/>
            <a:ext cx="2696074" cy="684276"/>
          </a:xfrm>
        </p:spPr>
        <p:txBody>
          <a:bodyPr>
            <a:normAutofit/>
          </a:bodyPr>
          <a:lstStyle/>
          <a:p>
            <a:r>
              <a:rPr lang="sr-Latn-RS" sz="2800" dirty="0">
                <a:solidFill>
                  <a:schemeClr val="tx1"/>
                </a:solidFill>
              </a:rPr>
              <a:t>SATELITSKA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950" y="152400"/>
            <a:ext cx="8380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8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285" y="1524000"/>
            <a:ext cx="8563429" cy="5181600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Prijem signala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4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700" y="1524000"/>
            <a:ext cx="8610600" cy="5140168"/>
          </a:xfr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Prijem signala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7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914" y="1600200"/>
            <a:ext cx="7616171" cy="51816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Pozicioniranje prijemne antene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689"/>
          <a:stretch/>
        </p:blipFill>
        <p:spPr>
          <a:xfrm>
            <a:off x="631079" y="1513643"/>
            <a:ext cx="3483721" cy="5316165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Stanje u orbiti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84EFC8-305F-7437-B9D3-4FAEA270D1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671" r="32037"/>
          <a:stretch/>
        </p:blipFill>
        <p:spPr>
          <a:xfrm>
            <a:off x="4364879" y="1513908"/>
            <a:ext cx="3483721" cy="53131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01E1EC-3D31-064C-B36D-96143A20E4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677"/>
          <a:stretch/>
        </p:blipFill>
        <p:spPr>
          <a:xfrm>
            <a:off x="8095510" y="1513909"/>
            <a:ext cx="3486890" cy="531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2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6169"/>
            <a:ext cx="3886200" cy="517563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1606169"/>
            <a:ext cx="5720890" cy="515639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Zemaljske stanice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0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2400" y="1600200"/>
            <a:ext cx="6807200" cy="51054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DTH – direct to home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1676400"/>
            <a:ext cx="4903788" cy="4903788"/>
          </a:xfrm>
        </p:spPr>
      </p:pic>
      <p:sp>
        <p:nvSpPr>
          <p:cNvPr id="5" name="Rectangle 4"/>
          <p:cNvSpPr/>
          <p:nvPr/>
        </p:nvSpPr>
        <p:spPr>
          <a:xfrm>
            <a:off x="533400" y="3048000"/>
            <a:ext cx="4800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indent="-320040">
              <a:buSzPct val="80000"/>
              <a:buFont typeface="Wingdings 2"/>
              <a:buChar char=""/>
            </a:pPr>
            <a:r>
              <a:rPr lang="sr-Latn-RS" sz="2400" i="1" dirty="0"/>
              <a:t>Oprema za prijem:</a:t>
            </a:r>
          </a:p>
          <a:p>
            <a:pPr marL="918972" lvl="1" indent="-342900">
              <a:buSzPct val="80000"/>
              <a:buFont typeface="Arial" pitchFamily="34" charset="0"/>
              <a:buChar char="•"/>
            </a:pPr>
            <a:r>
              <a:rPr lang="sr-Latn-RS" sz="2400" i="1" dirty="0"/>
              <a:t>Tanjir sa konverterom</a:t>
            </a:r>
          </a:p>
          <a:p>
            <a:pPr marL="918972" lvl="1" indent="-342900">
              <a:buSzPct val="80000"/>
              <a:buFont typeface="Arial" pitchFamily="34" charset="0"/>
              <a:buChar char="•"/>
            </a:pPr>
            <a:r>
              <a:rPr lang="sr-Latn-RS" sz="2400" i="1" dirty="0"/>
              <a:t>Risiver (prijemnik)</a:t>
            </a:r>
            <a:endParaRPr lang="sr-Latn-RS" sz="2400" dirty="0"/>
          </a:p>
          <a:p>
            <a:pPr marL="118872">
              <a:buClr>
                <a:srgbClr val="F0AD00"/>
              </a:buClr>
              <a:buSzPct val="80000"/>
            </a:pPr>
            <a:endParaRPr lang="sr-Latn-RS" sz="2000" dirty="0">
              <a:solidFill>
                <a:prstClr val="black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058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Individualni prijem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3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15408"/>
            <a:ext cx="8498192" cy="6659493"/>
          </a:xfrm>
        </p:spPr>
      </p:pic>
    </p:spTree>
    <p:extLst>
      <p:ext uri="{BB962C8B-B14F-4D97-AF65-F5344CB8AC3E}">
        <p14:creationId xmlns:p14="http://schemas.microsoft.com/office/powerpoint/2010/main" val="251307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2718" y="381000"/>
            <a:ext cx="9619282" cy="640080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6200" y="762000"/>
            <a:ext cx="2505075" cy="530352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Moj selfi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00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SATELITSKA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 fontScale="92500" lnSpcReduction="10000"/>
          </a:bodyPr>
          <a:lstStyle/>
          <a:p>
            <a:pPr>
              <a:buClrTx/>
              <a:buFont typeface="Wingdings" pitchFamily="2" charset="2"/>
              <a:buChar char="§"/>
            </a:pPr>
            <a:endParaRPr lang="sr-Latn-RS" sz="1800" b="1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600" b="1" dirty="0">
                <a:solidFill>
                  <a:srgbClr val="C00000"/>
                </a:solidFill>
              </a:rPr>
              <a:t>signal se prenosi pomoću telekomunikacionih satelita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1962 - prvi signal iz Evrope u S. Ameriku preko satelita „Telstar“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400" dirty="0"/>
          </a:p>
          <a:p>
            <a:pPr>
              <a:lnSpc>
                <a:spcPct val="110000"/>
              </a:lnSpc>
              <a:buClrTx/>
              <a:buFont typeface="Wingdings" pitchFamily="2" charset="2"/>
              <a:buChar char="§"/>
            </a:pPr>
            <a:r>
              <a:rPr lang="sr-Latn-CS" sz="2600" dirty="0"/>
              <a:t>1963 - prvi geosinhroni komunikacioni satelit </a:t>
            </a:r>
          </a:p>
          <a:p>
            <a:pPr marL="118872" indent="0">
              <a:lnSpc>
                <a:spcPct val="110000"/>
              </a:lnSpc>
              <a:buClrTx/>
              <a:buNone/>
            </a:pPr>
            <a:r>
              <a:rPr lang="sr-Latn-CS" sz="2400" dirty="0"/>
              <a:t>     </a:t>
            </a:r>
            <a:r>
              <a:rPr lang="sr-Latn-RS" sz="2600" dirty="0"/>
              <a:t>(k</a:t>
            </a:r>
            <a:r>
              <a:rPr lang="en-US" sz="2600" dirty="0" err="1"/>
              <a:t>retanje</a:t>
            </a:r>
            <a:r>
              <a:rPr lang="en-US" sz="2600" dirty="0"/>
              <a:t> </a:t>
            </a:r>
            <a:r>
              <a:rPr lang="en-US" sz="2600" dirty="0" err="1"/>
              <a:t>satelita</a:t>
            </a:r>
            <a:r>
              <a:rPr lang="en-US" sz="2600" dirty="0"/>
              <a:t> </a:t>
            </a:r>
            <a:r>
              <a:rPr lang="en-US" sz="2600" dirty="0" err="1"/>
              <a:t>podudara</a:t>
            </a:r>
            <a:r>
              <a:rPr lang="en-US" sz="2600" dirty="0"/>
              <a:t> se </a:t>
            </a:r>
            <a:r>
              <a:rPr lang="en-US" sz="2600" dirty="0" err="1"/>
              <a:t>sa</a:t>
            </a:r>
            <a:r>
              <a:rPr lang="en-US" sz="2600" dirty="0"/>
              <a:t> </a:t>
            </a:r>
            <a:r>
              <a:rPr lang="en-US" sz="2600" dirty="0" err="1"/>
              <a:t>kretanjem</a:t>
            </a:r>
            <a:r>
              <a:rPr lang="en-US" sz="2600" dirty="0"/>
              <a:t> </a:t>
            </a:r>
            <a:r>
              <a:rPr lang="en-US" sz="2600" dirty="0" err="1"/>
              <a:t>Zemlje</a:t>
            </a:r>
            <a:r>
              <a:rPr lang="en-US" sz="2600" dirty="0"/>
              <a:t> - </a:t>
            </a:r>
            <a:r>
              <a:rPr lang="en-US" sz="2600" dirty="0" err="1"/>
              <a:t>geostacionarna</a:t>
            </a:r>
            <a:r>
              <a:rPr lang="en-US" sz="2600" dirty="0"/>
              <a:t> </a:t>
            </a:r>
            <a:r>
              <a:rPr lang="en-US" sz="2600" dirty="0" err="1"/>
              <a:t>orbita</a:t>
            </a:r>
            <a:r>
              <a:rPr lang="sr-Latn-RS" sz="2600" dirty="0"/>
              <a:t>)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4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1964 - </a:t>
            </a:r>
            <a:r>
              <a:rPr lang="sr-Latn-RS" sz="2600" dirty="0" err="1"/>
              <a:t>p</a:t>
            </a:r>
            <a:r>
              <a:rPr lang="en-US" sz="2600" dirty="0" err="1"/>
              <a:t>rvi</a:t>
            </a:r>
            <a:r>
              <a:rPr lang="en-US" sz="2600" dirty="0"/>
              <a:t> </a:t>
            </a:r>
            <a:r>
              <a:rPr lang="en-US" sz="2600" dirty="0" err="1"/>
              <a:t>prenos</a:t>
            </a:r>
            <a:r>
              <a:rPr lang="en-US" sz="2600" dirty="0"/>
              <a:t> </a:t>
            </a:r>
            <a:r>
              <a:rPr lang="en-US" sz="2600" dirty="0" err="1"/>
              <a:t>preko</a:t>
            </a:r>
            <a:r>
              <a:rPr lang="en-US" sz="2600" dirty="0"/>
              <a:t> </a:t>
            </a:r>
            <a:r>
              <a:rPr lang="en-US" sz="2600" dirty="0" err="1"/>
              <a:t>satelita</a:t>
            </a:r>
            <a:r>
              <a:rPr lang="en-US" sz="2600" dirty="0"/>
              <a:t> bile </a:t>
            </a:r>
            <a:r>
              <a:rPr lang="en-US" sz="2600" dirty="0" err="1"/>
              <a:t>su</a:t>
            </a:r>
            <a:r>
              <a:rPr lang="en-US" sz="2600" dirty="0"/>
              <a:t> </a:t>
            </a:r>
            <a:r>
              <a:rPr lang="en-US" sz="2600" dirty="0" err="1"/>
              <a:t>olimpijske</a:t>
            </a:r>
            <a:r>
              <a:rPr lang="en-US" sz="2600" dirty="0"/>
              <a:t> </a:t>
            </a:r>
            <a:r>
              <a:rPr lang="en-US" sz="2600" dirty="0" err="1"/>
              <a:t>igre</a:t>
            </a:r>
            <a:r>
              <a:rPr lang="en-US" sz="2600" dirty="0"/>
              <a:t> u </a:t>
            </a:r>
            <a:r>
              <a:rPr lang="en-US" sz="2600" dirty="0" err="1"/>
              <a:t>Tokiju</a:t>
            </a:r>
            <a:endParaRPr lang="sr-Latn-RS" sz="2600" dirty="0"/>
          </a:p>
          <a:p>
            <a:pPr>
              <a:buClrTx/>
              <a:buFont typeface="Wingdings" pitchFamily="2" charset="2"/>
              <a:buChar char="§"/>
            </a:pPr>
            <a:endParaRPr lang="en-U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1965 - prvi komercijalni satelit – „Intelsat“ I </a:t>
            </a:r>
            <a:r>
              <a:rPr lang="sr-Latn-CS" sz="2200" dirty="0"/>
              <a:t>(zvani </a:t>
            </a:r>
            <a:r>
              <a:rPr lang="sr-Latn-CS" sz="2200" i="1" dirty="0"/>
              <a:t>Early Bird</a:t>
            </a:r>
            <a:r>
              <a:rPr lang="sr-Latn-CS" sz="2200" dirty="0"/>
              <a:t>)</a:t>
            </a:r>
          </a:p>
          <a:p>
            <a:pPr>
              <a:buClrTx/>
              <a:buFont typeface="Wingdings" pitchFamily="2" charset="2"/>
              <a:buChar char="§"/>
            </a:pPr>
            <a:endParaRPr lang="en-U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1972 - </a:t>
            </a:r>
            <a:r>
              <a:rPr lang="en-US" sz="2600" dirty="0" err="1"/>
              <a:t>prvi</a:t>
            </a:r>
            <a:r>
              <a:rPr lang="en-US" sz="2600" dirty="0"/>
              <a:t> </a:t>
            </a:r>
            <a:r>
              <a:rPr lang="en-US" sz="2600" dirty="0" err="1"/>
              <a:t>satelit</a:t>
            </a:r>
            <a:r>
              <a:rPr lang="en-US" sz="2600" dirty="0"/>
              <a:t> </a:t>
            </a:r>
            <a:r>
              <a:rPr lang="en-US" sz="2600" dirty="0" err="1"/>
              <a:t>koji</a:t>
            </a:r>
            <a:r>
              <a:rPr lang="en-US" sz="2600" dirty="0"/>
              <a:t> je </a:t>
            </a:r>
            <a:r>
              <a:rPr lang="en-US" sz="2600" dirty="0" err="1"/>
              <a:t>mogao</a:t>
            </a:r>
            <a:r>
              <a:rPr lang="en-US" sz="2600" dirty="0"/>
              <a:t> 24 </a:t>
            </a:r>
            <a:r>
              <a:rPr lang="en-US" sz="2600" dirty="0" err="1"/>
              <a:t>sata</a:t>
            </a:r>
            <a:r>
              <a:rPr lang="en-US" sz="2600" dirty="0"/>
              <a:t> da </a:t>
            </a:r>
            <a:r>
              <a:rPr lang="en-US" sz="2600" dirty="0" err="1"/>
              <a:t>prenosi</a:t>
            </a:r>
            <a:r>
              <a:rPr lang="en-US" sz="2600" dirty="0"/>
              <a:t> </a:t>
            </a:r>
            <a:r>
              <a:rPr lang="en-US" sz="2600" dirty="0" err="1"/>
              <a:t>uživo</a:t>
            </a:r>
            <a:r>
              <a:rPr lang="en-US" sz="2600" dirty="0"/>
              <a:t> TV </a:t>
            </a:r>
            <a:r>
              <a:rPr lang="en-US" sz="2600" dirty="0" err="1"/>
              <a:t>programe</a:t>
            </a:r>
            <a:endParaRPr lang="en-US" sz="2600" dirty="0"/>
          </a:p>
          <a:p>
            <a:pPr>
              <a:buClrTx/>
              <a:buFont typeface="Wingdings" pitchFamily="2" charset="2"/>
              <a:buChar char="§"/>
            </a:pPr>
            <a:endParaRPr lang="sr-Latn-C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satelit se nalazi u orbiti, na visini od 36.000 km iznad ekvatorijalne ravni</a:t>
            </a:r>
          </a:p>
          <a:p>
            <a:pPr>
              <a:buClrTx/>
              <a:buFont typeface="Wingdings" pitchFamily="2" charset="2"/>
              <a:buChar char="§"/>
            </a:pPr>
            <a:endParaRPr lang="sr-Latn-CS" sz="18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CS" sz="2600" dirty="0"/>
              <a:t>”prima” i ”emituje” signale na 1/3 površine Zemlje</a:t>
            </a:r>
          </a:p>
          <a:p>
            <a:pPr marL="118872" indent="0">
              <a:buNone/>
            </a:pPr>
            <a:r>
              <a:rPr lang="sr-Latn-C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228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333" y="1676400"/>
            <a:ext cx="8805333" cy="4953000"/>
          </a:xfr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SATELITSKA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25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398" y="152400"/>
            <a:ext cx="8871462" cy="6629400"/>
          </a:xfrm>
        </p:spPr>
      </p:pic>
    </p:spTree>
    <p:extLst>
      <p:ext uri="{BB962C8B-B14F-4D97-AF65-F5344CB8AC3E}">
        <p14:creationId xmlns:p14="http://schemas.microsoft.com/office/powerpoint/2010/main" val="14836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0"/>
            <a:ext cx="6705600" cy="6705600"/>
          </a:xfrm>
        </p:spPr>
      </p:pic>
    </p:spTree>
    <p:extLst>
      <p:ext uri="{BB962C8B-B14F-4D97-AF65-F5344CB8AC3E}">
        <p14:creationId xmlns:p14="http://schemas.microsoft.com/office/powerpoint/2010/main" val="187573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703" y="186690"/>
            <a:ext cx="10046593" cy="6484620"/>
          </a:xfrm>
        </p:spPr>
      </p:pic>
    </p:spTree>
    <p:extLst>
      <p:ext uri="{BB962C8B-B14F-4D97-AF65-F5344CB8AC3E}">
        <p14:creationId xmlns:p14="http://schemas.microsoft.com/office/powerpoint/2010/main" val="395292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SATELITSKA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02352"/>
          </a:xfrm>
        </p:spPr>
        <p:txBody>
          <a:bodyPr/>
          <a:lstStyle/>
          <a:p>
            <a:pPr>
              <a:buClrTx/>
            </a:pPr>
            <a:endParaRPr lang="sr-Latn-RS" sz="2400" b="1" dirty="0"/>
          </a:p>
          <a:p>
            <a:pPr>
              <a:buClrTx/>
            </a:pPr>
            <a:endParaRPr lang="sr-Latn-RS" sz="2400" b="1" dirty="0"/>
          </a:p>
          <a:p>
            <a:pPr>
              <a:buClrTx/>
            </a:pPr>
            <a:endParaRPr lang="sr-Latn-RS" sz="2400" b="1" dirty="0"/>
          </a:p>
          <a:p>
            <a:pPr>
              <a:buClrTx/>
            </a:pPr>
            <a:r>
              <a:rPr lang="sr-Latn-RS" sz="2400" b="1" dirty="0"/>
              <a:t>Satelit poseduje:</a:t>
            </a:r>
          </a:p>
          <a:p>
            <a:pPr marL="118872" indent="0">
              <a:buClrTx/>
              <a:buNone/>
            </a:pPr>
            <a:endParaRPr lang="sr-Latn-RS" sz="2400" b="1" dirty="0"/>
          </a:p>
          <a:p>
            <a:pPr marL="118872" indent="0">
              <a:lnSpc>
                <a:spcPct val="150000"/>
              </a:lnSpc>
              <a:buNone/>
            </a:pPr>
            <a:r>
              <a:rPr lang="sr-Latn-RS" sz="20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antenski</a:t>
            </a:r>
            <a:r>
              <a:rPr lang="en-US" sz="2400" dirty="0"/>
              <a:t> </a:t>
            </a:r>
            <a:r>
              <a:rPr lang="en-US" sz="2400" dirty="0" err="1"/>
              <a:t>primopredajni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</a:p>
          <a:p>
            <a:pPr marL="118872" indent="0">
              <a:lnSpc>
                <a:spcPct val="150000"/>
              </a:lnSpc>
              <a:buNone/>
            </a:pPr>
            <a:r>
              <a:rPr lang="sr-Latn-RS" sz="24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elektronske</a:t>
            </a:r>
            <a:r>
              <a:rPr lang="en-US" sz="2400" dirty="0"/>
              <a:t> </a:t>
            </a:r>
            <a:r>
              <a:rPr lang="en-US" sz="2400" dirty="0" err="1"/>
              <a:t>uređaje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obradu</a:t>
            </a:r>
            <a:r>
              <a:rPr lang="en-US" sz="2400" dirty="0"/>
              <a:t> </a:t>
            </a:r>
            <a:r>
              <a:rPr lang="en-US" sz="2400" dirty="0" err="1"/>
              <a:t>signala</a:t>
            </a:r>
            <a:endParaRPr lang="en-US" sz="2400" dirty="0"/>
          </a:p>
          <a:p>
            <a:pPr marL="118872" indent="0">
              <a:lnSpc>
                <a:spcPct val="150000"/>
              </a:lnSpc>
              <a:buNone/>
            </a:pPr>
            <a:r>
              <a:rPr lang="sr-Latn-RS" sz="24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sekciju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energetsko</a:t>
            </a:r>
            <a:r>
              <a:rPr lang="en-US" sz="2400" dirty="0"/>
              <a:t> </a:t>
            </a:r>
            <a:r>
              <a:rPr lang="en-US" sz="2400" dirty="0" err="1"/>
              <a:t>napajanje</a:t>
            </a:r>
            <a:r>
              <a:rPr lang="en-US" sz="2400" dirty="0"/>
              <a:t> </a:t>
            </a:r>
            <a:r>
              <a:rPr lang="en-US" sz="2400" dirty="0" err="1"/>
              <a:t>sistema</a:t>
            </a:r>
            <a:r>
              <a:rPr lang="en-US" sz="2400" dirty="0"/>
              <a:t> (</a:t>
            </a:r>
            <a:r>
              <a:rPr lang="en-US" sz="2400" dirty="0" err="1"/>
              <a:t>solarne</a:t>
            </a:r>
            <a:r>
              <a:rPr lang="en-US" sz="2400" dirty="0"/>
              <a:t> </a:t>
            </a:r>
            <a:r>
              <a:rPr lang="en-US" sz="2400" dirty="0" err="1"/>
              <a:t>baterije</a:t>
            </a:r>
            <a:r>
              <a:rPr lang="en-US" sz="2400" dirty="0"/>
              <a:t>) </a:t>
            </a:r>
          </a:p>
          <a:p>
            <a:pPr marL="118872" indent="0">
              <a:lnSpc>
                <a:spcPct val="150000"/>
              </a:lnSpc>
              <a:buNone/>
            </a:pPr>
            <a:r>
              <a:rPr lang="sr-Latn-RS" sz="2400" dirty="0"/>
              <a:t>	</a:t>
            </a:r>
            <a:r>
              <a:rPr lang="en-US" sz="2400" dirty="0"/>
              <a:t>-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za</a:t>
            </a:r>
            <a:r>
              <a:rPr lang="en-US" sz="2400" dirty="0"/>
              <a:t> </a:t>
            </a:r>
            <a:r>
              <a:rPr lang="en-US" sz="2400" dirty="0" err="1"/>
              <a:t>kontrolu</a:t>
            </a:r>
            <a:r>
              <a:rPr lang="en-US" sz="2400" dirty="0"/>
              <a:t> </a:t>
            </a:r>
            <a:r>
              <a:rPr lang="en-US" sz="2400" dirty="0" err="1"/>
              <a:t>pozicije</a:t>
            </a:r>
            <a:r>
              <a:rPr lang="en-US" sz="2400" dirty="0"/>
              <a:t> u </a:t>
            </a:r>
            <a:r>
              <a:rPr lang="en-US" sz="2400" dirty="0" err="1"/>
              <a:t>orbiti</a:t>
            </a:r>
            <a:r>
              <a:rPr lang="en-US" sz="2400" dirty="0"/>
              <a:t> </a:t>
            </a:r>
            <a:endParaRPr lang="sr-Latn-RS" sz="2400" dirty="0"/>
          </a:p>
          <a:p>
            <a:pPr marL="895350" indent="-777875" defTabSz="1076325">
              <a:buNone/>
            </a:pPr>
            <a:r>
              <a:rPr lang="sr-Latn-RS" sz="2400" dirty="0"/>
              <a:t>	</a:t>
            </a:r>
            <a:r>
              <a:rPr lang="en-US" sz="2400" dirty="0"/>
              <a:t>- do </a:t>
            </a:r>
            <a:r>
              <a:rPr lang="en-US" sz="2400" dirty="0" err="1"/>
              <a:t>trideset</a:t>
            </a:r>
            <a:r>
              <a:rPr lang="en-US" sz="2400" dirty="0"/>
              <a:t> </a:t>
            </a:r>
            <a:r>
              <a:rPr lang="en-US" sz="2400" dirty="0" err="1"/>
              <a:t>prenosnih</a:t>
            </a:r>
            <a:r>
              <a:rPr lang="en-US" sz="2400" dirty="0"/>
              <a:t> </a:t>
            </a:r>
            <a:r>
              <a:rPr lang="en-US" sz="2400" dirty="0" err="1"/>
              <a:t>kanala</a:t>
            </a:r>
            <a:r>
              <a:rPr lang="en-US" sz="2400" dirty="0"/>
              <a:t> (</a:t>
            </a:r>
            <a:r>
              <a:rPr lang="en-US" sz="2400" dirty="0" err="1"/>
              <a:t>transpondera</a:t>
            </a:r>
            <a:r>
              <a:rPr lang="en-US" sz="2400" dirty="0"/>
              <a:t>) u </a:t>
            </a:r>
            <a:r>
              <a:rPr lang="en-US" sz="2400" dirty="0" err="1"/>
              <a:t>okviru</a:t>
            </a:r>
            <a:r>
              <a:rPr lang="en-US" sz="2400" dirty="0"/>
              <a:t> </a:t>
            </a:r>
            <a:r>
              <a:rPr lang="en-US" sz="2400" dirty="0" err="1"/>
              <a:t>kojeg</a:t>
            </a:r>
            <a:r>
              <a:rPr lang="en-US" sz="2400" dirty="0"/>
              <a:t> </a:t>
            </a:r>
            <a:r>
              <a:rPr lang="en-US" sz="2400" dirty="0" err="1"/>
              <a:t>može</a:t>
            </a:r>
            <a:r>
              <a:rPr lang="en-US" sz="2400" dirty="0"/>
              <a:t> da se </a:t>
            </a:r>
            <a:r>
              <a:rPr lang="sr-Latn-RS" sz="2400" dirty="0"/>
              <a:t> </a:t>
            </a:r>
            <a:r>
              <a:rPr lang="en-US" sz="2400" dirty="0" err="1"/>
              <a:t>postavi</a:t>
            </a:r>
            <a:r>
              <a:rPr lang="en-US" sz="2400" dirty="0"/>
              <a:t> </a:t>
            </a:r>
            <a:r>
              <a:rPr lang="sr-Latn-RS" sz="2400" dirty="0"/>
              <a:t>  </a:t>
            </a:r>
            <a:r>
              <a:rPr lang="en-US" sz="2400" dirty="0" err="1"/>
              <a:t>više</a:t>
            </a:r>
            <a:r>
              <a:rPr lang="en-US" sz="2400" dirty="0"/>
              <a:t> </a:t>
            </a:r>
            <a:r>
              <a:rPr lang="sr-Latn-RS" sz="2400" dirty="0"/>
              <a:t> </a:t>
            </a:r>
            <a:r>
              <a:rPr lang="en-US" sz="2400" dirty="0" err="1"/>
              <a:t>nezavisnih</a:t>
            </a:r>
            <a:r>
              <a:rPr lang="en-US" sz="2400" dirty="0"/>
              <a:t> </a:t>
            </a:r>
            <a:r>
              <a:rPr lang="en-US" sz="2400" dirty="0" err="1"/>
              <a:t>frekvencija</a:t>
            </a:r>
            <a:r>
              <a:rPr lang="en-US" sz="2400" dirty="0"/>
              <a:t> </a:t>
            </a:r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B550C-A7C6-1427-105C-0411E3B6F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574" y="1600200"/>
            <a:ext cx="5143502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4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775192"/>
            <a:ext cx="8763000" cy="4625609"/>
          </a:xfrm>
        </p:spPr>
        <p:txBody>
          <a:bodyPr/>
          <a:lstStyle/>
          <a:p>
            <a:pPr marL="118872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869" y="152400"/>
            <a:ext cx="9067801" cy="6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9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6200" y="2057401"/>
            <a:ext cx="11887200" cy="317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8912" indent="-320040">
              <a:buSzPct val="80000"/>
              <a:buFont typeface="Wingdings 2"/>
              <a:buChar char=""/>
            </a:pPr>
            <a:endParaRPr lang="sr-Latn-RS" sz="2400" b="1" dirty="0"/>
          </a:p>
          <a:p>
            <a:pPr marL="118872">
              <a:buSzPct val="80000"/>
            </a:pPr>
            <a:endParaRPr lang="sr-Latn-RS" sz="2400" b="1" dirty="0"/>
          </a:p>
          <a:p>
            <a:pPr marL="438912" indent="-320040">
              <a:buSzPct val="80000"/>
              <a:buFont typeface="Wingdings 2"/>
              <a:buChar char=""/>
            </a:pPr>
            <a:endParaRPr lang="sr-Latn-RS" sz="2400" b="1" dirty="0"/>
          </a:p>
          <a:p>
            <a:pPr marL="438912" indent="-320040">
              <a:buSzPct val="80000"/>
              <a:buFont typeface="Wingdings 2"/>
              <a:buChar char=""/>
            </a:pPr>
            <a:r>
              <a:rPr lang="en-US" sz="2400" b="1" dirty="0" err="1"/>
              <a:t>Sateliti</a:t>
            </a:r>
            <a:r>
              <a:rPr lang="en-US" sz="2400" b="1" dirty="0"/>
              <a:t> </a:t>
            </a:r>
            <a:r>
              <a:rPr lang="en-US" sz="2400" b="1" dirty="0" err="1"/>
              <a:t>rade</a:t>
            </a:r>
            <a:r>
              <a:rPr lang="en-US" sz="2400" b="1" dirty="0"/>
              <a:t> u tri </a:t>
            </a:r>
            <a:r>
              <a:rPr lang="en-US" sz="2400" b="1" dirty="0" err="1"/>
              <a:t>frekventna</a:t>
            </a:r>
            <a:r>
              <a:rPr lang="en-US" sz="2400" b="1" dirty="0"/>
              <a:t> </a:t>
            </a:r>
            <a:r>
              <a:rPr lang="en-US" sz="2400" b="1" dirty="0" err="1"/>
              <a:t>područja</a:t>
            </a:r>
            <a:r>
              <a:rPr lang="en-US" sz="2400" b="1" dirty="0"/>
              <a:t> </a:t>
            </a:r>
            <a:endParaRPr lang="sr-Latn-RS" sz="2400" b="1" dirty="0"/>
          </a:p>
          <a:p>
            <a:pPr marL="118872">
              <a:lnSpc>
                <a:spcPct val="150000"/>
              </a:lnSpc>
              <a:buClr>
                <a:srgbClr val="F0AD00"/>
              </a:buClr>
              <a:buSzPct val="80000"/>
              <a:tabLst>
                <a:tab pos="542925" algn="l"/>
              </a:tabLst>
            </a:pPr>
            <a:r>
              <a:rPr lang="sr-Latn-RS" sz="2000" i="1" dirty="0"/>
              <a:t>	</a:t>
            </a:r>
            <a:r>
              <a:rPr lang="sr-Latn-RS" sz="2400" i="1" dirty="0"/>
              <a:t>- </a:t>
            </a:r>
            <a:r>
              <a:rPr lang="en-US" sz="2400" b="1" i="1" dirty="0"/>
              <a:t>C</a:t>
            </a:r>
            <a:r>
              <a:rPr lang="en-US" sz="2400" i="1" dirty="0"/>
              <a:t> band</a:t>
            </a:r>
            <a:r>
              <a:rPr lang="sr-Latn-RS" sz="2400" i="1" dirty="0"/>
              <a:t> – </a:t>
            </a:r>
            <a:r>
              <a:rPr lang="sr-Latn-RS" sz="2400" dirty="0"/>
              <a:t>slab signal, velika pokrivenost</a:t>
            </a:r>
          </a:p>
          <a:p>
            <a:pPr marL="118872">
              <a:lnSpc>
                <a:spcPct val="150000"/>
              </a:lnSpc>
              <a:buClr>
                <a:srgbClr val="F0AD00"/>
              </a:buClr>
              <a:buSzPct val="80000"/>
              <a:tabLst>
                <a:tab pos="542925" algn="l"/>
              </a:tabLst>
            </a:pPr>
            <a:r>
              <a:rPr lang="sr-Latn-RS" sz="2400" i="1" dirty="0"/>
              <a:t>	- </a:t>
            </a:r>
            <a:r>
              <a:rPr lang="en-US" sz="2400" b="1" i="1" dirty="0"/>
              <a:t>KU</a:t>
            </a:r>
            <a:r>
              <a:rPr lang="en-US" sz="2400" i="1" dirty="0"/>
              <a:t> band</a:t>
            </a:r>
            <a:r>
              <a:rPr lang="en-US" sz="2400" dirty="0"/>
              <a:t> </a:t>
            </a:r>
            <a:r>
              <a:rPr lang="sr-Latn-RS" sz="2400" dirty="0"/>
              <a:t> - jak signal, mala pokrivenost</a:t>
            </a:r>
          </a:p>
          <a:p>
            <a:pPr marL="118872">
              <a:lnSpc>
                <a:spcPct val="150000"/>
              </a:lnSpc>
              <a:buClr>
                <a:srgbClr val="F0AD00"/>
              </a:buClr>
              <a:buSzPct val="80000"/>
              <a:tabLst>
                <a:tab pos="542925" algn="l"/>
              </a:tabLst>
            </a:pPr>
            <a:r>
              <a:rPr lang="sr-Latn-RS" sz="2400" i="1" dirty="0"/>
              <a:t>	- </a:t>
            </a:r>
            <a:r>
              <a:rPr lang="en-US" sz="2400" b="1" i="1" dirty="0"/>
              <a:t>KA</a:t>
            </a:r>
            <a:r>
              <a:rPr lang="en-US" sz="2400" i="1" dirty="0"/>
              <a:t> band</a:t>
            </a:r>
            <a:r>
              <a:rPr lang="sr-Latn-RS" sz="2400" i="1" dirty="0"/>
              <a:t> – </a:t>
            </a:r>
            <a:r>
              <a:rPr lang="sr-Latn-RS" sz="2400" dirty="0"/>
              <a:t>za DTH (USA)</a:t>
            </a:r>
            <a:endParaRPr lang="sr-Latn-RS" sz="2400" dirty="0">
              <a:solidFill>
                <a:prstClr val="black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134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Frekventna područja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33600"/>
            <a:ext cx="5764712" cy="432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5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1014</TotalTime>
  <Words>246</Words>
  <Application>Microsoft Office PowerPoint</Application>
  <PresentationFormat>Widescreen</PresentationFormat>
  <Paragraphs>53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SATELITSKA TV</vt:lpstr>
      <vt:lpstr>SATELITSKA TV</vt:lpstr>
      <vt:lpstr>SATELITSKA TV</vt:lpstr>
      <vt:lpstr>PowerPoint Presentation</vt:lpstr>
      <vt:lpstr>PowerPoint Presentation</vt:lpstr>
      <vt:lpstr>PowerPoint Presentation</vt:lpstr>
      <vt:lpstr>SATELITSKA TV</vt:lpstr>
      <vt:lpstr>PowerPoint Presentation</vt:lpstr>
      <vt:lpstr>Frekventna područja ...</vt:lpstr>
      <vt:lpstr>Prijem signala</vt:lpstr>
      <vt:lpstr>Prijem signala</vt:lpstr>
      <vt:lpstr>Pozicioniranje prijemne antene</vt:lpstr>
      <vt:lpstr>Stanje u orbiti ...</vt:lpstr>
      <vt:lpstr>Zemaljske stanice</vt:lpstr>
      <vt:lpstr>DTH – direct to home</vt:lpstr>
      <vt:lpstr>Individualni prijem</vt:lpstr>
      <vt:lpstr>PowerPoint Presentation</vt:lpstr>
      <vt:lpstr>Moj selfi 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342</cp:revision>
  <dcterms:created xsi:type="dcterms:W3CDTF">2006-08-16T00:00:00Z</dcterms:created>
  <dcterms:modified xsi:type="dcterms:W3CDTF">2025-08-05T15:00:38Z</dcterms:modified>
</cp:coreProperties>
</file>